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83" r:id="rId3"/>
    <p:sldMasterId id="2147483696" r:id="rId4"/>
  </p:sldMasterIdLst>
  <p:notesMasterIdLst>
    <p:notesMasterId r:id="rId16"/>
  </p:notesMasterIdLst>
  <p:handoutMasterIdLst>
    <p:handoutMasterId r:id="rId17"/>
  </p:handoutMasterIdLst>
  <p:sldIdLst>
    <p:sldId id="385" r:id="rId5"/>
    <p:sldId id="267" r:id="rId6"/>
    <p:sldId id="324" r:id="rId7"/>
    <p:sldId id="328" r:id="rId8"/>
    <p:sldId id="329" r:id="rId9"/>
    <p:sldId id="330" r:id="rId10"/>
    <p:sldId id="332" r:id="rId11"/>
    <p:sldId id="339" r:id="rId12"/>
    <p:sldId id="414" r:id="rId13"/>
    <p:sldId id="340" r:id="rId14"/>
    <p:sldId id="4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9" autoAdjust="0"/>
    <p:restoredTop sz="84480" autoAdjust="0"/>
  </p:normalViewPr>
  <p:slideViewPr>
    <p:cSldViewPr snapToGrid="0">
      <p:cViewPr varScale="1">
        <p:scale>
          <a:sx n="56" d="100"/>
          <a:sy n="56" d="100"/>
        </p:scale>
        <p:origin x="824" y="52"/>
      </p:cViewPr>
      <p:guideLst/>
    </p:cSldViewPr>
  </p:slideViewPr>
  <p:outlineViewPr>
    <p:cViewPr>
      <p:scale>
        <a:sx n="33" d="100"/>
        <a:sy n="33" d="100"/>
      </p:scale>
      <p:origin x="0" y="-453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2B4C7A-7ACC-361E-7664-2CDD41669E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8413B-2273-5E2D-4C18-5D2CBBDE8B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F5803-9E82-4D7F-B078-1D74375247FE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CF916-5473-C88E-8369-A52D7410B3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ECB69-16D9-BB47-9DE4-1EF09F0F3D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722A2-88E6-4C50-B1AA-38F54ED1C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7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F9E28-FCD6-4977-8743-97CB1EC1E54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0EE22-5A50-4E8F-B6AE-2DD0774D0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59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c35bd679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13c35bd67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50EE22-5A50-4E8F-B6AE-2DD0774D076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40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33414f237e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33414f237e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33414f237e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33414f237e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6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33414f237e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33414f237e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97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33414f237e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33414f237e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129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EE22-5A50-4E8F-B6AE-2DD0774D076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292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EE22-5A50-4E8F-B6AE-2DD0774D076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448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33414f237e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33414f237e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2777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EE22-5A50-4E8F-B6AE-2DD0774D076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50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EBFA-045D-4366-0A6D-2BCA336AA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3E1FBC-5C69-AC98-B0FD-11977178F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57FC1-EEBF-BAE4-0414-6215B459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D6D7A-0B7F-2613-FB7C-10CC3F3F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6E1B7-F62D-598A-2E2A-DD2988AE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98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B7C-BCA9-4B24-90A2-0A3D47FB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292DD-FB98-F8E4-63A6-353F2D65D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C34D2-90F9-EA6C-C403-EA784927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88E0D-DC81-C728-E806-2B25A8A2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3199A-C187-C1CA-7DF9-96951382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10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D45D7-4E31-29F4-90EA-36A80662E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79AC6-74C8-D76F-D104-1FD7A7DC4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F29CB-D3B4-1B67-A47E-B5EDC438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6CE62-24CA-CBFA-B8FD-BD5CCF182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7AB45-306A-E6FF-BDF4-F6AE57FF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0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4E47D7A-F1F2-93F8-7DE6-F3DE5B68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4774" y="6176479"/>
            <a:ext cx="4114800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D4AA0-94D8-B796-D1B3-4BC9684D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A6BC5B1-4714-3292-CA3C-2829E94A097C}"/>
              </a:ext>
            </a:extLst>
          </p:cNvPr>
          <p:cNvSpPr txBox="1">
            <a:spLocks/>
          </p:cNvSpPr>
          <p:nvPr userDrawn="1"/>
        </p:nvSpPr>
        <p:spPr>
          <a:xfrm>
            <a:off x="4095751" y="6532575"/>
            <a:ext cx="4333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IN" sz="1600" dirty="0">
                <a:solidFill>
                  <a:srgbClr val="00B050"/>
                </a:solidFill>
                <a:latin typeface="Calibri" panose="020F0502020204030204"/>
              </a:rPr>
              <a:t>IJCAI 2023: DL for Brain Encoding and Decoding</a:t>
            </a:r>
            <a:endParaRPr lang="en-US" sz="1600" dirty="0">
              <a:solidFill>
                <a:srgbClr val="00B05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184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6360-73C4-995F-C22B-4056707BF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D20DC-DAD1-3CDB-068A-C0B6BD7D3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F893C-7AB8-BF53-82AC-155CC7C2B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197AD-2E6B-0C0F-9C05-187C3AC0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D1622-1FE6-442A-64CE-6A86AE51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781F2-28F9-4731-9304-4B333120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38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0720-A1C9-FF59-CDF0-EB2C4A8B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861F-2BE2-8220-33B3-AFE1DCDBB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3A0EE-3B74-3C4E-17B2-5E75FD75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BFEE0-3C67-7D8B-5CAD-6C9779C7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AFDF4-6043-3186-4964-44C163B7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781F2-28F9-4731-9304-4B333120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68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2B70-6E8D-9F43-38EC-270E795E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CA5F3-E18C-66B4-78DC-B0F98F92E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63B84-0848-A531-26B1-7727C81FA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B10D6-7571-9A07-3FAA-089C58D0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84C69-0523-CDB5-FECB-8F59E099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781F2-28F9-4731-9304-4B333120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16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2883-58C5-81F7-9D40-4B715CAA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540C6-89BE-6663-A52A-23C7CEB31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7275F-1430-3FAA-11A3-2A63DCDF5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645B9-01A5-96F3-42F4-23E1A2D2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00703-9D32-0996-C8FD-DF71B439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941A1-0B1C-614A-DDB0-DDE56BE0D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781F2-28F9-4731-9304-4B333120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79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6043-0E17-C4AF-9AFF-F640F347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797C-DE7C-A88F-3FE7-AC60EB83B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DD23E-2B8E-FE93-C12D-EB6E9BC3C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34FD9-8A05-A3E5-13DD-1299D93E1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7558D-E4D3-DCFD-4644-6EFEEF2B1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073BF-9AA4-4B02-0ABD-3A983A0B3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04968-BC31-CD8B-DE4E-5B3C10BD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08BAE-1FCD-ACCA-DC65-8CAED1FA7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781F2-28F9-4731-9304-4B333120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06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A071-3EBF-FC38-DB97-602FE70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BB293-0154-50F7-7979-77EC89AF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4F6A1-8538-CE12-C4E8-C648169D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71115-3CD8-0774-41B2-9AC67757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781F2-28F9-4731-9304-4B333120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34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C383B-F354-E8C1-F20A-86462570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D6482-EA8A-1048-D8E0-F7F2FF61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3EFDD-B510-24C3-5D6B-578CE26A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781F2-28F9-4731-9304-4B333120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5E36-B4C5-7775-3FB2-5EB51E5A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F2D21-5B47-9B5B-2B34-949C8EDFA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0E98-B174-379A-D384-E41660ED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4154C-E5EA-798C-CC34-D697C5EC7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C6F8-5B92-57C2-335E-38A72AF5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5166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E2B4-D6CE-5A8E-F380-3C6A4175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FFCC7-55CA-BCE6-AFE6-E474D76D8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33F64-88D7-6624-D027-1905595FB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8DC86-4191-C9AA-A6C4-B286CA13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A4540-A11C-208E-9B16-BB3E4F58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4225B-68DD-EEEA-71B0-90E172E5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781F2-28F9-4731-9304-4B333120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14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333A-7AB4-26F8-C2BB-029EA2D7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07D20-CBA1-1EB5-7F99-4DB5E19E2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64A95-F3F9-F644-7FF4-D0EBB55B0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5CEBF-211C-8BF3-7D8F-8268A5EB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D1D0C-04F9-FD49-6B85-6B1D98C4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8DF90-2D1D-5475-26CC-5855AF5A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781F2-28F9-4731-9304-4B333120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51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E96B-DA92-F1BA-EBB3-11FAF079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115CD-4894-4EBA-EA4A-A4B8F6E9A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09821-2352-F4A4-BE22-20AA32CC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E7E05-0132-9FF1-FD94-552C8E1D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23EC4-8DA8-5CDD-9D7E-D7F53044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781F2-28F9-4731-9304-4B333120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04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B1E728-80BC-186F-F71E-6A22E15B8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DE196-608C-CBF2-C191-B24CB7538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C8018-2E08-A646-6A08-D3AF785D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2D445-DA3F-FC53-852C-907AE2B24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4161A-719A-3711-A535-E3EF964C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86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47639" y="1104900"/>
            <a:ext cx="11892000" cy="5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532575"/>
            <a:ext cx="3429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9" name="Google Shape;69;p16"/>
          <p:cNvSpPr txBox="1"/>
          <p:nvPr/>
        </p:nvSpPr>
        <p:spPr>
          <a:xfrm>
            <a:off x="3706500" y="6199100"/>
            <a:ext cx="4630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-32" y="6492800"/>
            <a:ext cx="121920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209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1200" y="1524933"/>
            <a:ext cx="11709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241200" y="595867"/>
            <a:ext cx="117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271167" y="6395067"/>
            <a:ext cx="731600" cy="3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1381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Main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ftr" idx="11"/>
          </p:nvPr>
        </p:nvSpPr>
        <p:spPr>
          <a:xfrm>
            <a:off x="0" y="6492875"/>
            <a:ext cx="11311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5447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orient="horz" pos="552">
          <p15:clr>
            <a:srgbClr val="FBAE40"/>
          </p15:clr>
        </p15:guide>
        <p15:guide id="3" orient="horz" pos="3696">
          <p15:clr>
            <a:srgbClr val="FBAE40"/>
          </p15:clr>
        </p15:guide>
        <p15:guide id="4" pos="168">
          <p15:clr>
            <a:srgbClr val="FBAE40"/>
          </p15:clr>
        </p15:guide>
        <p15:guide id="5" pos="3960">
          <p15:clr>
            <a:srgbClr val="FBAE40"/>
          </p15:clr>
        </p15:guide>
        <p15:guide id="6" pos="7512">
          <p15:clr>
            <a:srgbClr val="FBAE40"/>
          </p15:clr>
        </p15:guide>
        <p15:guide id="7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697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4A52-CCCA-4054-AFCF-415A5EC2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2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1CED-1C57-42F9-B384-4E4195C3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1104900"/>
            <a:ext cx="11891962" cy="5191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04FF9-20C4-4942-9BCA-0E74E891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638" y="6532575"/>
            <a:ext cx="382905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730FEE98-94FA-42C5-AB11-5D9183701076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44C9B-7E75-4D09-82DF-60E33053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5751" y="6532575"/>
            <a:ext cx="4333872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B050"/>
                </a:solidFill>
              </a:defRPr>
            </a:lvl1pPr>
          </a:lstStyle>
          <a:p>
            <a:r>
              <a:rPr lang="en-IN" dirty="0"/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A73-5C88-4F29-82A4-D4E1914F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2575"/>
            <a:ext cx="3429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17A532-D286-470D-AE82-1500C848B6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6ED09-8EA3-4EC3-BDD6-C7B019224E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7638" y="6296025"/>
            <a:ext cx="11891962" cy="2365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270543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96BD-E91C-EBCF-F168-D1910A65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FA4E4-0F74-F39A-D265-563DF4912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B419-F174-6FBB-E1AA-C654488F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13EAC-1FDB-DDF9-8C92-5CEB1674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DB602-663E-1E8E-0BDA-97D35EEC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38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A0FF-EBBB-7F46-CA9D-9AE22073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104B9-7A7A-9B7B-441B-76B039915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AC1A8-667D-BF06-C2D1-1729ABEDC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BCD5C-FD5F-33AF-8104-6E903750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BB180-E0BC-0213-DA40-BBE041C6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7804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B61E-BBDA-E8E5-E44A-051CF7E1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2134-C9D3-9DDD-3B4B-BFBC1DBCE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A21AD-9E3A-D637-2D17-70C5A5D3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76AF8-664B-D880-900E-F02CE445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5E14F-4462-1AC5-9BB2-9D7A33DE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3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1562-F6E4-DB30-3A4A-9D77D657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4AE51-C121-D505-61E9-AAE182DC8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EB4C7-0ECE-0C8D-28AA-F7920F91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F813A-9482-B1BF-7DDA-C8E475B1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4A3D2-3A27-EC0D-A661-573C9A7F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0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1643-E437-7693-7FE2-A81BF75E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46AC-E961-3E21-77AB-91821E5E0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91CE5-5A1A-960F-03E4-60C77D1B9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3C217-968C-5C82-CA2F-E12579E2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0968F-60F7-104B-1A5E-2BBB049C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6EE29-18F0-8DF1-7C7B-C55958D8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249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557F-8572-88F6-6340-3B125343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2A186-3DD9-AD0E-6F1D-5425093D2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94021-C697-12A9-BE11-54CA4C53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974D1-6FCC-824C-828E-92C91E3C0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C43C2-14A0-4A50-F524-206DFD979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8064E-77E6-326C-425A-4A0EE0B6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3C6B7-2B6F-8DD4-9338-86857488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15749-AEC3-1ADF-6ABB-167235B4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49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1BF4-7538-A7A4-C91C-16DDBED1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25EF2-E470-2CBE-9209-BC800658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5168C-6EF7-2177-0D68-298DCACA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FBEC7-303F-C745-AC60-9346E7C2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01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B4057-51FA-5362-776E-36EBB986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143AA-8B9F-FE78-79ED-D3F1ED9B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B5166-DFAA-175D-5C8C-1A41C1CD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430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3F2B-8140-EC70-27AC-DC7069AB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57C5-F148-1603-3D20-CB2FF5F96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088F3-3EB0-72EF-6DCE-CF3C716D8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BCED1-E9B2-75AC-26A7-200FB362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8E1D9-9032-684A-6D06-6FCF9ECB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17620-9F74-697D-4CEF-1DDCD341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524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FD0F-01B8-32EB-F1C4-7E7BCA77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B21F6-04CC-DABA-5D2A-AB0E0A644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95EBA-50F8-DCB4-AF27-81F33E402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57806-CC4A-CDDD-1AF4-4AEA4BEA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77076-BC33-712B-BE15-3D3CA509C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391D0-3DCF-A414-F27B-3D9AF60D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459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CDF7-ACB7-1265-E7C4-EC82E9ED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5844D-CC79-3B32-83D1-4FEA59F7D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5FE62-B290-4D2B-1690-7ED61AB0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175CF-F4A7-6650-6F43-88D74E22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A3E52-F83F-677D-C2D4-C6494864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166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94970F-FB0F-4CA8-D451-0B6149D4B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C3EB1-9353-FE87-9608-AADF45DCB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0E756-2299-CEE9-8995-CAEABFC3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9D9C9-4301-A7CE-C5A8-279A3C60F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5F0D-DC0D-AB6B-FFB3-CB70AA19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4A37-1A22-E509-0048-DB57ED12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3F06-C164-06BA-D6C1-2103B6A04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172EE-5E9B-7CA8-A454-35066641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5BE56-9379-479B-8C8A-144C2640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F38C0-0EA4-B4EF-795A-BE0BEC4B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43166-2B98-F6F3-68B4-692CAEA1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151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47639" y="1104900"/>
            <a:ext cx="11892000" cy="5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532575"/>
            <a:ext cx="3429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9" name="Google Shape;69;p16"/>
          <p:cNvSpPr txBox="1"/>
          <p:nvPr/>
        </p:nvSpPr>
        <p:spPr>
          <a:xfrm>
            <a:off x="3706500" y="6199100"/>
            <a:ext cx="4630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-32" y="6492800"/>
            <a:ext cx="121920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CogSci 2022: DL for Brain Encoding and Decoding</a:t>
            </a:r>
            <a:endParaRPr sz="16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40162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8891-779B-4C58-93B2-CD6B4FC1D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7949B-AA10-4774-8DCB-057DB20C6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739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4A52-CCCA-4054-AFCF-415A5EC2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2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1CED-1C57-42F9-B384-4E4195C3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1104900"/>
            <a:ext cx="11891962" cy="5191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04FF9-20C4-4942-9BCA-0E74E891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638" y="6532575"/>
            <a:ext cx="382905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44C9B-7E75-4D09-82DF-60E33053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5751" y="6532575"/>
            <a:ext cx="4333872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B050"/>
                </a:solidFill>
              </a:defRPr>
            </a:lvl1pPr>
          </a:lstStyle>
          <a:p>
            <a:r>
              <a:rPr lang="en-IN"/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A73-5C88-4F29-82A4-D4E1914F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2575"/>
            <a:ext cx="3429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17A532-D286-470D-AE82-1500C848B6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6ED09-8EA3-4EC3-BDD6-C7B019224E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7638" y="6296025"/>
            <a:ext cx="11891962" cy="2365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066259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1CED-1C57-42F9-B384-4E4195C3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1128713"/>
            <a:ext cx="5805487" cy="5167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04FF9-20C4-4942-9BCA-0E74E891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638" y="6532575"/>
            <a:ext cx="382905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44C9B-7E75-4D09-82DF-60E33053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2889" y="6532575"/>
            <a:ext cx="4419596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B050"/>
                </a:solidFill>
              </a:defRPr>
            </a:lvl1pPr>
          </a:lstStyle>
          <a:p>
            <a:r>
              <a:rPr lang="en-IN"/>
              <a:t>IJCAI 2023: DL for Brain Encoding and Decoding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A73-5C88-4F29-82A4-D4E1914F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2575"/>
            <a:ext cx="3429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17A532-D286-470D-AE82-1500C848B6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6ED09-8EA3-4EC3-BDD6-C7B019224E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7638" y="6296025"/>
            <a:ext cx="11891962" cy="2365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Link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6B631D-5D6E-40B9-864F-B40B728CF09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34113" y="1128713"/>
            <a:ext cx="5805487" cy="5167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55BFDE-5FCF-431E-BB72-17CD5033C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2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3557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D23D-806F-1866-2AA7-905F45CA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C50B-5E6E-F11F-EE4A-5B544120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AFA17-7CCD-084D-551F-89F8E7984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D4882-5434-67E6-1F3B-8A2E60F10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F08DED-7391-E881-9A22-4AB38864F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5BB59F-C375-F028-9688-6053954B3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A4F2C-7276-D8EB-A4C0-A4CB4C91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D8F8B-1FEB-5539-E8E7-F04D448E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9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7BA1-8FA8-B123-C532-181A576E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0D7F4-07B2-45E7-2196-EA50B391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21B02-B8F8-3F87-2B38-C673ECB5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318CE-1D40-AFD3-6A8F-5EBFEE4A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90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E0284-F234-D5EB-F161-186B46CD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4D3C3-2AA6-CBD1-501E-5223EBA2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A49B3-DCCB-CBB2-3BCC-E4DD5572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73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DE30-E56D-F8DD-F6A1-98157736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8EB63-223D-2B9A-86EB-B3D4CF8F3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5DDAB-C78E-5B38-458A-482B6532F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B3EF4-1E21-FAD6-6CBB-9D66E88B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1B586-65DF-D553-27BA-4A0639516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ACAD1-E2FD-EDD5-ED44-0B06D695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7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54F0-012F-92E5-D3EF-D40CCB33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5ADF41-9112-1F07-1AFD-33EF6AF656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A3D3A-F73E-D754-C398-538B08B2F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3D8A3-8FE1-9A1D-5741-9793F5E9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CA240-5A8B-63BE-886C-D9FD8EA5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2D2BB-03F9-9564-CA9B-9DC9FA44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61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C68A5D-20CB-14BA-EF12-9BB5937BB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32057-79E3-99A0-457D-26F72A93D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D9026-8840-6ACF-A59F-EA9950182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1E47-A2F4-4B3B-8E78-E7512EAE3CCF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EAEC-7988-B503-9F8E-E573DCB3E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56A85-7206-2E5E-B71C-93075D2E2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E917E-4F3B-441C-944F-9F35F8D71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32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5611BF-D287-F3D9-F85C-5ABE8C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C2C5C-3D16-B39A-EDA7-3011BDD33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40AED-25F9-5869-41D3-FD1A997EF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E7DBD-88E0-496A-B73B-8B48676EA96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14A98-833E-F0C6-AFEB-3BB77CEFC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940DE-0CF6-054B-7C2C-84D14CDB3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781F2-28F9-4731-9304-4B333120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5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746E5-E645-7181-05A3-9B34B716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B32CD-3A16-F1A7-6E70-C46D93C5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BC7E2-5D98-E12F-39C8-99C14A940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94F70-05C3-775B-ADC8-F5A42288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IJCAI 2023: DL for Brain Encoding and Decoding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2A510-7C75-1DFD-39D7-CC6A3228E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4AAD-7D95-4EA7-9734-52571C4B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1128E-11EE-4196-99C7-A1FD48A00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B8B1A-08B6-4D7D-987F-2B449D705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9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com/DLBrainIJCNN2023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hyperlink" Target="https://tinyurl.com/DL4Brain" TargetMode="External"/><Relationship Id="rId9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247040" y="495717"/>
            <a:ext cx="11650320" cy="174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IN" sz="4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Deep Neural Networks and Brain Alignment: Brain Encoding and Decoding</a:t>
            </a:r>
            <a:endParaRPr sz="4800" dirty="0"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790600" y="2463800"/>
            <a:ext cx="10563200" cy="1998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 fontScale="85000" lnSpcReduction="10000"/>
          </a:bodyPr>
          <a:lstStyle/>
          <a:p>
            <a:pPr>
              <a:spcBef>
                <a:spcPts val="0"/>
              </a:spcBef>
              <a:buClr>
                <a:srgbClr val="00B0F0"/>
              </a:buClr>
              <a:buSzPct val="100000"/>
            </a:pPr>
            <a:r>
              <a:rPr lang="en" sz="2800" dirty="0">
                <a:solidFill>
                  <a:srgbClr val="00B0F0"/>
                </a:solidFill>
              </a:rPr>
              <a:t>Subba Reddy Oota</a:t>
            </a:r>
            <a:r>
              <a:rPr lang="en" sz="2800" baseline="30000" dirty="0">
                <a:solidFill>
                  <a:srgbClr val="00B0F0"/>
                </a:solidFill>
              </a:rPr>
              <a:t>1</a:t>
            </a:r>
            <a:r>
              <a:rPr lang="en" sz="2800" dirty="0">
                <a:solidFill>
                  <a:srgbClr val="00B0F0"/>
                </a:solidFill>
              </a:rPr>
              <a:t>, Manish Gupta</a:t>
            </a:r>
            <a:r>
              <a:rPr lang="en" sz="2800" baseline="30000" dirty="0">
                <a:solidFill>
                  <a:srgbClr val="00B0F0"/>
                </a:solidFill>
              </a:rPr>
              <a:t>2,3</a:t>
            </a:r>
            <a:r>
              <a:rPr lang="en" sz="2800" dirty="0">
                <a:solidFill>
                  <a:srgbClr val="00B0F0"/>
                </a:solidFill>
              </a:rPr>
              <a:t>, Raju S. Bapi</a:t>
            </a:r>
            <a:r>
              <a:rPr lang="en" sz="2800" baseline="30000" dirty="0">
                <a:solidFill>
                  <a:srgbClr val="00B0F0"/>
                </a:solidFill>
              </a:rPr>
              <a:t>2</a:t>
            </a:r>
            <a:r>
              <a:rPr lang="en" sz="2800" dirty="0">
                <a:solidFill>
                  <a:srgbClr val="00B0F0"/>
                </a:solidFill>
              </a:rPr>
              <a:t>, Mariya Toneva</a:t>
            </a:r>
            <a:r>
              <a:rPr lang="en" sz="2800" baseline="30000" dirty="0">
                <a:solidFill>
                  <a:srgbClr val="00B0F0"/>
                </a:solidFill>
              </a:rPr>
              <a:t>4</a:t>
            </a:r>
            <a:endParaRPr dirty="0"/>
          </a:p>
          <a:p>
            <a:pPr>
              <a:spcBef>
                <a:spcPts val="1067"/>
              </a:spcBef>
              <a:buClr>
                <a:schemeClr val="dk1"/>
              </a:buClr>
              <a:buSzPct val="100000"/>
            </a:pPr>
            <a:endParaRPr lang="en-IN" sz="1300" baseline="30000" dirty="0">
              <a:solidFill>
                <a:srgbClr val="00B050"/>
              </a:solidFill>
            </a:endParaRPr>
          </a:p>
          <a:p>
            <a:pPr>
              <a:spcBef>
                <a:spcPts val="1067"/>
              </a:spcBef>
              <a:buClr>
                <a:srgbClr val="00B050"/>
              </a:buClr>
              <a:buSzPct val="100000"/>
            </a:pPr>
            <a:r>
              <a:rPr lang="en" sz="2267" baseline="30000" dirty="0">
                <a:solidFill>
                  <a:srgbClr val="00B050"/>
                </a:solidFill>
              </a:rPr>
              <a:t>1</a:t>
            </a:r>
            <a:r>
              <a:rPr lang="en" sz="2267" dirty="0">
                <a:solidFill>
                  <a:srgbClr val="00B050"/>
                </a:solidFill>
              </a:rPr>
              <a:t>Inria Bordeaux, France; </a:t>
            </a:r>
            <a:r>
              <a:rPr lang="en" sz="2267" baseline="30000" dirty="0">
                <a:solidFill>
                  <a:srgbClr val="00B050"/>
                </a:solidFill>
              </a:rPr>
              <a:t>2</a:t>
            </a:r>
            <a:r>
              <a:rPr lang="en" sz="2267" dirty="0">
                <a:solidFill>
                  <a:srgbClr val="00B050"/>
                </a:solidFill>
              </a:rPr>
              <a:t>IIIT Hyderabad, India; </a:t>
            </a:r>
            <a:r>
              <a:rPr lang="en" sz="2267" baseline="30000" dirty="0">
                <a:solidFill>
                  <a:srgbClr val="00B050"/>
                </a:solidFill>
              </a:rPr>
              <a:t>3</a:t>
            </a:r>
            <a:r>
              <a:rPr lang="en" sz="2267" dirty="0">
                <a:solidFill>
                  <a:srgbClr val="00B050"/>
                </a:solidFill>
              </a:rPr>
              <a:t>Microsoft, India; </a:t>
            </a:r>
            <a:r>
              <a:rPr lang="en" sz="2267" baseline="30000" dirty="0">
                <a:solidFill>
                  <a:srgbClr val="00B050"/>
                </a:solidFill>
              </a:rPr>
              <a:t>4</a:t>
            </a:r>
            <a:r>
              <a:rPr lang="en" sz="2267" dirty="0">
                <a:solidFill>
                  <a:srgbClr val="00B050"/>
                </a:solidFill>
              </a:rPr>
              <a:t>MPI for Software Systems, Germany</a:t>
            </a:r>
            <a:endParaRPr dirty="0"/>
          </a:p>
          <a:p>
            <a:pPr>
              <a:spcBef>
                <a:spcPts val="1067"/>
              </a:spcBef>
              <a:buClr>
                <a:schemeClr val="dk1"/>
              </a:buClr>
              <a:buSzPct val="64285"/>
            </a:pPr>
            <a:endParaRPr sz="1400" dirty="0"/>
          </a:p>
          <a:p>
            <a:pPr>
              <a:spcBef>
                <a:spcPts val="1067"/>
              </a:spcBef>
              <a:buClr>
                <a:schemeClr val="dk1"/>
              </a:buClr>
              <a:buSzPct val="64285"/>
            </a:pPr>
            <a:r>
              <a:rPr lang="en" dirty="0"/>
              <a:t>subba-reddy.oota@inria.fr, gmanish@microsoft.com, raju.bapi@iiit.ac.in, mtoneva@mpi-sws.org</a:t>
            </a:r>
            <a:endParaRPr dirty="0"/>
          </a:p>
        </p:txBody>
      </p:sp>
      <p:pic>
        <p:nvPicPr>
          <p:cNvPr id="7" name="Content Placeholder 4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0002543D-FC9E-2841-F92D-E39F04FB8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562124"/>
            <a:ext cx="1233584" cy="1307732"/>
          </a:xfrm>
          <a:prstGeom prst="rect">
            <a:avLst/>
          </a:prstGeom>
        </p:spPr>
      </p:pic>
      <p:pic>
        <p:nvPicPr>
          <p:cNvPr id="9" name="Picture 8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5D06D4F9-9859-F262-6A16-651020C0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82" y="4562125"/>
            <a:ext cx="1176100" cy="1307733"/>
          </a:xfrm>
          <a:prstGeom prst="rect">
            <a:avLst/>
          </a:prstGeom>
        </p:spPr>
      </p:pic>
      <p:pic>
        <p:nvPicPr>
          <p:cNvPr id="10" name="Picture 9" descr="A picture containing person, indoor, wearing, posing&#10;&#10;Description automatically generated">
            <a:extLst>
              <a:ext uri="{FF2B5EF4-FFF2-40B4-BE49-F238E27FC236}">
                <a16:creationId xmlns:a16="http://schemas.microsoft.com/office/drawing/2014/main" id="{23D9A462-E37D-87FC-FEDF-8E7F2C741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80" y="4562124"/>
            <a:ext cx="1233584" cy="130773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FB05002-0571-F17B-DACF-1A7A3947B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163" y="4562124"/>
            <a:ext cx="1233585" cy="13077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F7EF8-CB91-2D02-EB8F-837A77224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46" r="3108" b="38058"/>
          <a:stretch/>
        </p:blipFill>
        <p:spPr>
          <a:xfrm>
            <a:off x="4371752" y="4552376"/>
            <a:ext cx="4230557" cy="22909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C0B5-5574-FCA6-3B0B-78B3804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56169"/>
            <a:ext cx="10515600" cy="2015632"/>
          </a:xfrm>
        </p:spPr>
        <p:txBody>
          <a:bodyPr>
            <a:normAutofit/>
          </a:bodyPr>
          <a:lstStyle/>
          <a:p>
            <a:r>
              <a:rPr lang="en-IN" dirty="0"/>
              <a:t>Brain response to a stimulus is multi-modal, multi-task related</a:t>
            </a:r>
          </a:p>
          <a:p>
            <a:pPr lvl="1"/>
            <a:r>
              <a:rPr lang="en-IN" dirty="0"/>
              <a:t>Cross-view and multi-view decoding (Oota et al 2022)</a:t>
            </a:r>
          </a:p>
          <a:p>
            <a:pPr lvl="1"/>
            <a:r>
              <a:rPr lang="en-IN" dirty="0"/>
              <a:t>Visio-linguistic encoding (fusion of vision and language information) (Oota et al 2022)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Multimodal foundation model (Fei et al 2022)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961BE4-2A49-EA57-E81A-5EFBDE2E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5" y="196680"/>
            <a:ext cx="10515600" cy="867774"/>
          </a:xfrm>
        </p:spPr>
        <p:txBody>
          <a:bodyPr/>
          <a:lstStyle/>
          <a:p>
            <a:r>
              <a:rPr lang="en-IN"/>
              <a:t>DNNs </a:t>
            </a:r>
            <a:r>
              <a:rPr lang="en-IN" dirty="0"/>
              <a:t>&amp; Brain: Multi-modal, Multi-task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3CB5F-F303-2B72-D8A8-761064A34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8" b="69298"/>
          <a:stretch/>
        </p:blipFill>
        <p:spPr>
          <a:xfrm>
            <a:off x="226173" y="2915378"/>
            <a:ext cx="4230557" cy="2521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798F7-2C0B-6505-7F5B-9725780CA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595" r="1600"/>
          <a:stretch/>
        </p:blipFill>
        <p:spPr>
          <a:xfrm>
            <a:off x="8156378" y="2305624"/>
            <a:ext cx="3915707" cy="2484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141DB2-BB1C-A98B-D437-2B17E3BCC6E7}"/>
              </a:ext>
            </a:extLst>
          </p:cNvPr>
          <p:cNvSpPr txBox="1"/>
          <p:nvPr/>
        </p:nvSpPr>
        <p:spPr>
          <a:xfrm>
            <a:off x="9118600" y="5542166"/>
            <a:ext cx="2997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Fei, Lu, Gao et al (2022). Towards artificial general intelligence via a multimodal foundation model. </a:t>
            </a:r>
            <a:r>
              <a:rPr lang="en-IN" sz="1400" i="1" dirty="0"/>
              <a:t>Nature Communications</a:t>
            </a:r>
            <a:r>
              <a:rPr lang="en-IN" sz="1400" dirty="0"/>
              <a:t> 13:3094 doi.org/10.1038/s41467-022-30761-2</a:t>
            </a:r>
          </a:p>
        </p:txBody>
      </p:sp>
    </p:spTree>
    <p:extLst>
      <p:ext uri="{BB962C8B-B14F-4D97-AF65-F5344CB8AC3E}">
        <p14:creationId xmlns:p14="http://schemas.microsoft.com/office/powerpoint/2010/main" val="19873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F54977F-467E-440C-0519-2D77F1133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5" y="174248"/>
            <a:ext cx="10515600" cy="867774"/>
          </a:xfrm>
        </p:spPr>
        <p:txBody>
          <a:bodyPr/>
          <a:lstStyle/>
          <a:p>
            <a:r>
              <a:rPr lang="en-IN" dirty="0"/>
              <a:t>A big thank you!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FF448A-6C81-B2EE-B27F-FE873B7BE1B0}"/>
              </a:ext>
            </a:extLst>
          </p:cNvPr>
          <p:cNvSpPr txBox="1">
            <a:spLocks/>
          </p:cNvSpPr>
          <p:nvPr/>
        </p:nvSpPr>
        <p:spPr>
          <a:xfrm>
            <a:off x="420491" y="1803799"/>
            <a:ext cx="8083413" cy="8677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Tutorial, Code and Material: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Material from IJCAI 2023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 would be uploaded soon!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3FA75-5439-A8FC-F037-A8F9777E9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283" y="6458997"/>
            <a:ext cx="4371211" cy="432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4F6009-0E92-6776-AD45-5E3A927AF3B2}"/>
              </a:ext>
            </a:extLst>
          </p:cNvPr>
          <p:cNvSpPr txBox="1"/>
          <p:nvPr/>
        </p:nvSpPr>
        <p:spPr>
          <a:xfrm>
            <a:off x="420491" y="3013561"/>
            <a:ext cx="6593773" cy="71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(Past): Deep Learning for Brain Encoding and Decoding, Cogsci-2022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https://tinyurl.com/DL4Brain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201;p37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693FAEC8-8EE9-EF1C-D9C0-51DF240B36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1460" y="812932"/>
            <a:ext cx="925188" cy="9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3;p37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ED2ED3B6-2DC2-22DC-2E9F-E8CA2A427C4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80156" y="812931"/>
            <a:ext cx="882075" cy="9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4;p37" descr="A picture containing person, indoor, wearing, posing&#10;&#10;Description automatically generated">
            <a:extLst>
              <a:ext uri="{FF2B5EF4-FFF2-40B4-BE49-F238E27FC236}">
                <a16:creationId xmlns:a16="http://schemas.microsoft.com/office/drawing/2014/main" id="{4FE41034-C9F5-4E34-23D7-70E3D4BD9B0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85739" y="822999"/>
            <a:ext cx="925189" cy="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DBDEA-ABC3-1832-8BFE-1CDF41B8A652}"/>
              </a:ext>
            </a:extLst>
          </p:cNvPr>
          <p:cNvSpPr txBox="1"/>
          <p:nvPr/>
        </p:nvSpPr>
        <p:spPr>
          <a:xfrm>
            <a:off x="420491" y="3959496"/>
            <a:ext cx="8792089" cy="71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(Past):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 and the Brain: Deep Learning for Brain Encoding and Decoding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IJCNN 2023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https://tinyurl.com/DLBrainIJCNN2023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A53329C-A288-05BA-A103-5C12414E19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784" y="822999"/>
            <a:ext cx="97536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7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F52B-E331-4D2E-8F8A-109E5A0D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9BCC-48D7-4CA0-8A3A-39ACEC90E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Brain encoding and decoding [30 min]</a:t>
            </a:r>
          </a:p>
          <a:p>
            <a:r>
              <a:rPr lang="en-IN" dirty="0"/>
              <a:t>Stimulus Representations [1 hour]</a:t>
            </a:r>
            <a:endParaRPr lang="en-US" dirty="0"/>
          </a:p>
          <a:p>
            <a:r>
              <a:rPr lang="en-IN" dirty="0"/>
              <a:t>Coffee break [30 min]</a:t>
            </a:r>
          </a:p>
          <a:p>
            <a:r>
              <a:rPr lang="en-IN" dirty="0"/>
              <a:t>Deep Learning for Brain Decoding [1 hour 30 min]</a:t>
            </a:r>
          </a:p>
          <a:p>
            <a:r>
              <a:rPr lang="en-IN" dirty="0"/>
              <a:t>Lunch break [1 hour 30 min]</a:t>
            </a:r>
          </a:p>
          <a:p>
            <a:r>
              <a:rPr lang="en-IN" dirty="0"/>
              <a:t>Deep Learning for Brain Encoding [1 hour 30 min]</a:t>
            </a:r>
          </a:p>
          <a:p>
            <a:r>
              <a:rPr lang="en-IN" dirty="0"/>
              <a:t>Coffee break [30 min]</a:t>
            </a:r>
          </a:p>
          <a:p>
            <a:r>
              <a:rPr lang="en-IN" dirty="0"/>
              <a:t>Advanced Methods [1 hour 15 min]</a:t>
            </a:r>
          </a:p>
          <a:p>
            <a:r>
              <a:rPr lang="en-US" b="1" dirty="0">
                <a:solidFill>
                  <a:srgbClr val="FF0000"/>
                </a:solidFill>
              </a:rPr>
              <a:t>Summary and Future Trends [15 min]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394C1-CEF8-4E7D-A0C6-59D06A3C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2023: DL for Brain Encoding and Decoding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F2EA2-1C6D-41B1-B68A-CD2C7CDD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17A532-D286-470D-AE82-1500C848B68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E53B07-FA04-468C-A3C2-F991FFD78FC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7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Outline</a:t>
            </a:r>
            <a:endParaRPr/>
          </a:p>
        </p:txBody>
      </p:sp>
      <p:sp>
        <p:nvSpPr>
          <p:cNvPr id="992" name="Google Shape;992;p8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 dirty="0">
                <a:solidFill>
                  <a:srgbClr val="FF0000"/>
                </a:solidFill>
              </a:rPr>
              <a:t>Summary</a:t>
            </a:r>
            <a:endParaRPr lang="en-IN" dirty="0">
              <a:solidFill>
                <a:srgbClr val="FF0000"/>
              </a:solidFill>
            </a:endParaRPr>
          </a:p>
          <a:p>
            <a:pPr>
              <a:buAutoNum type="arabicPeriod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Future trends</a:t>
            </a:r>
          </a:p>
        </p:txBody>
      </p:sp>
      <p:sp>
        <p:nvSpPr>
          <p:cNvPr id="993" name="Google Shape;993;p8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7"/>
          <p:cNvSpPr txBox="1">
            <a:spLocks noGrp="1"/>
          </p:cNvSpPr>
          <p:nvPr>
            <p:ph type="title"/>
          </p:nvPr>
        </p:nvSpPr>
        <p:spPr>
          <a:xfrm>
            <a:off x="415600" y="453998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Summary</a:t>
            </a:r>
            <a:endParaRPr dirty="0"/>
          </a:p>
        </p:txBody>
      </p:sp>
      <p:sp>
        <p:nvSpPr>
          <p:cNvPr id="992" name="Google Shape;992;p87"/>
          <p:cNvSpPr txBox="1">
            <a:spLocks noGrp="1"/>
          </p:cNvSpPr>
          <p:nvPr>
            <p:ph type="body" idx="1"/>
          </p:nvPr>
        </p:nvSpPr>
        <p:spPr>
          <a:xfrm>
            <a:off x="415600" y="1083974"/>
            <a:ext cx="11360800" cy="56187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" dirty="0"/>
              <a:t>Exciting times: publicly accessible neuroimaging data of various tasks starting to be avaliable now!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" dirty="0"/>
              <a:t>Opportunities: 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FF0000"/>
                </a:solidFill>
              </a:rPr>
              <a:t>Data ahead of theory</a:t>
            </a:r>
            <a:r>
              <a:rPr lang="en" sz="2400" dirty="0"/>
              <a:t>, so it’s an open field for theoretical and methodological innovation! 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Encoding models can be interpreted as process models constraining brain-computational theories (</a:t>
            </a:r>
            <a:r>
              <a:rPr lang="en-US" sz="2400" dirty="0" err="1"/>
              <a:t>Kriegeskorte</a:t>
            </a:r>
            <a:r>
              <a:rPr lang="en-US" sz="2400" dirty="0"/>
              <a:t> and Douglas, 2019).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Decoding models serve as a test for the presence of information in neural responses (</a:t>
            </a:r>
            <a:r>
              <a:rPr lang="en-US" sz="2400" dirty="0" err="1"/>
              <a:t>Karamolegkou</a:t>
            </a:r>
            <a:r>
              <a:rPr lang="en-US" sz="2400" dirty="0"/>
              <a:t> et al., 2023)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Decoding is relevant for cognitive neuroscientists interested in how semantic information is represented in the brain. 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Computational linguists are interested in the cognitive plausibility of distributional models. (</a:t>
            </a:r>
            <a:r>
              <a:rPr lang="en-US" sz="2400" dirty="0" err="1"/>
              <a:t>Minnema</a:t>
            </a:r>
            <a:r>
              <a:rPr lang="en-US" sz="2400" dirty="0"/>
              <a:t> &amp; </a:t>
            </a:r>
            <a:r>
              <a:rPr lang="en-US" sz="2400" dirty="0" err="1"/>
              <a:t>Herbelot</a:t>
            </a:r>
            <a:r>
              <a:rPr lang="en-US" sz="2400" dirty="0"/>
              <a:t>, ACL 2019)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DL is helpful in uncovering patterns in brain responses and may lead to </a:t>
            </a:r>
            <a:r>
              <a:rPr lang="en" sz="2400" dirty="0">
                <a:solidFill>
                  <a:srgbClr val="00B050"/>
                </a:solidFill>
              </a:rPr>
              <a:t>theories of information organization in the brain</a:t>
            </a:r>
            <a:r>
              <a:rPr lang="en" sz="2400" dirty="0"/>
              <a:t>.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" dirty="0"/>
              <a:t>Challenges: 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Hypothesis-driven data collection might be more helpful 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Individual variability is the norm in neuroimaging data!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" sz="2400" dirty="0"/>
              <a:t>Neuroimaging data is more complex, noisy as compared to classical datasets used by DL researchers</a:t>
            </a:r>
          </a:p>
        </p:txBody>
      </p:sp>
      <p:sp>
        <p:nvSpPr>
          <p:cNvPr id="993" name="Google Shape;993;p8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70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2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Summary</a:t>
            </a:r>
            <a:endParaRPr dirty="0"/>
          </a:p>
        </p:txBody>
      </p:sp>
      <p:sp>
        <p:nvSpPr>
          <p:cNvPr id="992" name="Google Shape;992;p87"/>
          <p:cNvSpPr txBox="1">
            <a:spLocks noGrp="1"/>
          </p:cNvSpPr>
          <p:nvPr>
            <p:ph type="body" idx="1"/>
          </p:nvPr>
        </p:nvSpPr>
        <p:spPr>
          <a:xfrm>
            <a:off x="415600" y="1279458"/>
            <a:ext cx="11360800" cy="520579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B050"/>
                </a:solidFill>
              </a:rPr>
              <a:t>This Tutorial: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dirty="0"/>
              <a:t>Stimulus representation schemes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dirty="0"/>
              <a:t>Vision: CNN-based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dirty="0"/>
              <a:t>Language: Transformer-based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dirty="0"/>
              <a:t>Datasets available (Reading/Listening/Viewing tasks in EEG, MEG, fMRI)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Decoding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Word-level Universal Brain Decoder; Continuous Lang Decoding; Multi-view and Cross-view Decoding</a:t>
            </a:r>
            <a:endParaRPr lang="en-IN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dirty="0"/>
              <a:t>Encoding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dirty="0"/>
              <a:t>Classical findings; More recent DL-based models</a:t>
            </a:r>
            <a:endParaRPr lang="en-IN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Advance methods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Tuning/Training DL models using brain recordings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Task-based modeling</a:t>
            </a:r>
          </a:p>
        </p:txBody>
      </p:sp>
      <p:sp>
        <p:nvSpPr>
          <p:cNvPr id="993" name="Google Shape;993;p8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037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Outline</a:t>
            </a:r>
            <a:endParaRPr/>
          </a:p>
        </p:txBody>
      </p:sp>
      <p:sp>
        <p:nvSpPr>
          <p:cNvPr id="992" name="Google Shape;992;p8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Summary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AutoNum type="arabicPeriod"/>
            </a:pPr>
            <a:r>
              <a:rPr lang="en" dirty="0">
                <a:solidFill>
                  <a:srgbClr val="FF0000"/>
                </a:solidFill>
              </a:rPr>
              <a:t>Future trends: DNNs &amp; The B</a:t>
            </a:r>
            <a:r>
              <a:rPr lang="en-IN" dirty="0">
                <a:solidFill>
                  <a:srgbClr val="FF0000"/>
                </a:solidFill>
              </a:rPr>
              <a:t>r</a:t>
            </a:r>
            <a:r>
              <a:rPr lang="en" dirty="0">
                <a:solidFill>
                  <a:srgbClr val="FF0000"/>
                </a:solidFill>
              </a:rPr>
              <a:t>ain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993" name="Google Shape;993;p8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3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C0B5-5574-FCA6-3B0B-78B3804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956169"/>
            <a:ext cx="10633365" cy="2015632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Brain response to a stimulus is multi-modal, multi-task related</a:t>
            </a:r>
          </a:p>
          <a:p>
            <a:pPr lvl="1"/>
            <a:r>
              <a:rPr lang="en-IN" dirty="0"/>
              <a:t>Cross-view and multi-view decoding (Oota et al 2022a)</a:t>
            </a:r>
          </a:p>
          <a:p>
            <a:pPr lvl="1"/>
            <a:r>
              <a:rPr lang="en-IN" dirty="0"/>
              <a:t>Visio-linguistic encoding (fusion of vision and language information) (Oota et al 2022b)</a:t>
            </a:r>
          </a:p>
          <a:p>
            <a:pPr lvl="1"/>
            <a:r>
              <a:rPr lang="en-US" dirty="0"/>
              <a:t>Task-based representations give better brain alignment (Neural </a:t>
            </a:r>
            <a:r>
              <a:rPr lang="en-US" dirty="0" err="1"/>
              <a:t>Taskonomy</a:t>
            </a:r>
            <a:r>
              <a:rPr lang="en-US" dirty="0"/>
              <a:t>: Oota et al 2022c)</a:t>
            </a:r>
            <a:endParaRPr lang="en-IN" dirty="0"/>
          </a:p>
          <a:p>
            <a:pPr lvl="1"/>
            <a:r>
              <a:rPr lang="en-IN" dirty="0">
                <a:solidFill>
                  <a:srgbClr val="FF0000"/>
                </a:solidFill>
              </a:rPr>
              <a:t>Multimodal foundation model (Fei et al 2022)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961BE4-2A49-EA57-E81A-5EFBDE2E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5" y="196680"/>
            <a:ext cx="10515600" cy="867774"/>
          </a:xfrm>
        </p:spPr>
        <p:txBody>
          <a:bodyPr/>
          <a:lstStyle/>
          <a:p>
            <a:r>
              <a:rPr lang="en-IN" dirty="0"/>
              <a:t>DNNs &amp; The Brain: Multi-modal, Multi-task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F4519D-7D03-80AA-5E03-16F78EB7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37" y="2858134"/>
            <a:ext cx="8503920" cy="3634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65E455-2B87-21C3-FE56-D465FD34C1CA}"/>
              </a:ext>
            </a:extLst>
          </p:cNvPr>
          <p:cNvSpPr txBox="1"/>
          <p:nvPr/>
        </p:nvSpPr>
        <p:spPr>
          <a:xfrm>
            <a:off x="288759" y="6399710"/>
            <a:ext cx="11903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Fei, Lu, Gao et al (2022). Towards artificial general intelligence via a multimodal foundation model. </a:t>
            </a:r>
            <a:r>
              <a:rPr lang="en-IN" sz="1400" i="1" dirty="0"/>
              <a:t>Nature Communications</a:t>
            </a:r>
            <a:r>
              <a:rPr lang="en-IN" sz="1400" dirty="0"/>
              <a:t> 13:3094 </a:t>
            </a:r>
          </a:p>
          <a:p>
            <a:r>
              <a:rPr lang="en-IN" sz="1400" dirty="0"/>
              <a:t>doi.org/10.1038/s41467-022-30761-2</a:t>
            </a:r>
          </a:p>
        </p:txBody>
      </p:sp>
    </p:spTree>
    <p:extLst>
      <p:ext uri="{BB962C8B-B14F-4D97-AF65-F5344CB8AC3E}">
        <p14:creationId xmlns:p14="http://schemas.microsoft.com/office/powerpoint/2010/main" val="156298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C0B5-5574-FCA6-3B0B-78B3804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248"/>
            <a:ext cx="10515600" cy="83602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IN" dirty="0"/>
              <a:t>DL models of encoding and decoding have not yet been put through the brain-damage experiments. Ex. Semantic Dementia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54977F-467E-440C-0519-2D77F1133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5" y="174248"/>
            <a:ext cx="10515600" cy="867774"/>
          </a:xfrm>
        </p:spPr>
        <p:txBody>
          <a:bodyPr/>
          <a:lstStyle/>
          <a:p>
            <a:r>
              <a:rPr lang="en-IN" dirty="0"/>
              <a:t>DNNs &amp; Brain Damage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D7FA8-6CB2-76D4-36EA-CC783AF19056}"/>
              </a:ext>
            </a:extLst>
          </p:cNvPr>
          <p:cNvSpPr txBox="1"/>
          <p:nvPr/>
        </p:nvSpPr>
        <p:spPr>
          <a:xfrm>
            <a:off x="139700" y="6262041"/>
            <a:ext cx="11912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Snowden, Harris, Thompson, </a:t>
            </a:r>
            <a:r>
              <a:rPr lang="en-IN" sz="1400" dirty="0" err="1"/>
              <a:t>Kobylecki</a:t>
            </a:r>
            <a:r>
              <a:rPr lang="en-IN" sz="1400" dirty="0"/>
              <a:t>, Jones, Richardson, Neary (2018). Semantic dementia and the left and right temporal lobes, </a:t>
            </a:r>
            <a:r>
              <a:rPr lang="en-IN" sz="1400" i="1" dirty="0"/>
              <a:t>Cortex</a:t>
            </a:r>
            <a:r>
              <a:rPr lang="en-IN" sz="1400" dirty="0"/>
              <a:t>, 107(188-203).</a:t>
            </a:r>
          </a:p>
          <a:p>
            <a:r>
              <a:rPr lang="en-IN" sz="1400" dirty="0"/>
              <a:t>https://doi.org/10.1016/j.cortex.2017.08.024.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BB007-A5C5-2A97-61A6-F7D898AF9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42"/>
          <a:stretch/>
        </p:blipFill>
        <p:spPr>
          <a:xfrm>
            <a:off x="1104900" y="1603111"/>
            <a:ext cx="2413000" cy="4740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931273-0D27-F829-2C78-1D68BA67C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71"/>
          <a:stretch/>
        </p:blipFill>
        <p:spPr>
          <a:xfrm>
            <a:off x="6985000" y="1521448"/>
            <a:ext cx="2098676" cy="474059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A0ACD9A-6E46-EDC7-354B-F4322F888B44}"/>
              </a:ext>
            </a:extLst>
          </p:cNvPr>
          <p:cNvGrpSpPr/>
          <p:nvPr/>
        </p:nvGrpSpPr>
        <p:grpSpPr>
          <a:xfrm>
            <a:off x="3688238" y="3022600"/>
            <a:ext cx="2892743" cy="3092200"/>
            <a:chOff x="4843938" y="3022600"/>
            <a:chExt cx="2892743" cy="30922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FE34FA-150B-A7D2-70CC-E770E557A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013" y="3022600"/>
              <a:ext cx="2673668" cy="246697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30092C-B0BD-C821-E603-8684F07898AB}"/>
                </a:ext>
              </a:extLst>
            </p:cNvPr>
            <p:cNvSpPr txBox="1"/>
            <p:nvPr/>
          </p:nvSpPr>
          <p:spPr>
            <a:xfrm>
              <a:off x="5145563" y="5468469"/>
              <a:ext cx="241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Rt Ant Temporal Lobe Damage (Patient 8)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8B11977-80B6-01EF-9668-D46133C13CDE}"/>
                </a:ext>
              </a:extLst>
            </p:cNvPr>
            <p:cNvGrpSpPr/>
            <p:nvPr/>
          </p:nvGrpSpPr>
          <p:grpSpPr>
            <a:xfrm>
              <a:off x="4843938" y="4654262"/>
              <a:ext cx="799997" cy="1130734"/>
              <a:chOff x="4843938" y="4654262"/>
              <a:chExt cx="799997" cy="1130734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A58627D-5E12-49E0-0600-2492BF3830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3938" y="4654262"/>
                <a:ext cx="799997" cy="113073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D8F0F80-B718-D1F6-07B6-07A0A2F5A8C7}"/>
                  </a:ext>
                </a:extLst>
              </p:cNvPr>
              <p:cNvCxnSpPr/>
              <p:nvPr/>
            </p:nvCxnSpPr>
            <p:spPr>
              <a:xfrm>
                <a:off x="4843938" y="5784996"/>
                <a:ext cx="799997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F77EE9F-746A-B751-369B-3C4CFB2403C0}"/>
              </a:ext>
            </a:extLst>
          </p:cNvPr>
          <p:cNvSpPr txBox="1"/>
          <p:nvPr/>
        </p:nvSpPr>
        <p:spPr>
          <a:xfrm>
            <a:off x="3289300" y="1597819"/>
            <a:ext cx="3594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Animal habitat task. </a:t>
            </a:r>
          </a:p>
          <a:p>
            <a:pPr algn="ctr"/>
            <a:r>
              <a:rPr lang="en-US" sz="2400" dirty="0"/>
              <a:t>The patient is asked: </a:t>
            </a:r>
          </a:p>
          <a:p>
            <a:pPr algn="ctr"/>
            <a:r>
              <a:rPr lang="en-US" sz="2400" dirty="0"/>
              <a:t>Where would you find this?</a:t>
            </a:r>
            <a:endParaRPr lang="en-IN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3C80A6-838B-1BA8-93F7-E678B5AC6A9A}"/>
              </a:ext>
            </a:extLst>
          </p:cNvPr>
          <p:cNvSpPr txBox="1"/>
          <p:nvPr/>
        </p:nvSpPr>
        <p:spPr>
          <a:xfrm>
            <a:off x="9083676" y="3022600"/>
            <a:ext cx="2938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Do DL Models exhibit such degradation with damage to units?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7"/>
          <p:cNvSpPr txBox="1">
            <a:spLocks noGrp="1"/>
          </p:cNvSpPr>
          <p:nvPr>
            <p:ph type="body" idx="1"/>
          </p:nvPr>
        </p:nvSpPr>
        <p:spPr>
          <a:xfrm>
            <a:off x="415600" y="1042022"/>
            <a:ext cx="11360800" cy="544322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do multilingual participants represent information?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Different language families and typologies (verb-framed vs satellite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Multiple scripts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do brain activations align to modern LLMs that perform language translation among multiple languages apparently seamlessly?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Bi/Multilingual Advantage and what does it mean for DL models?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studies have shown superior executive function (inhibitory control), memory in multilingual participants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Potential representational differences in simultaneous and sequential multilinguals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Link between Language and Cognition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can DL models contribute to Bi/Multilingual Literature? </a:t>
            </a:r>
          </a:p>
        </p:txBody>
      </p:sp>
      <p:sp>
        <p:nvSpPr>
          <p:cNvPr id="993" name="Google Shape;993;p8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A5796-FB5E-6476-E92E-E8ED11D840BC}"/>
              </a:ext>
            </a:extLst>
          </p:cNvPr>
          <p:cNvSpPr txBox="1">
            <a:spLocks/>
          </p:cNvSpPr>
          <p:nvPr/>
        </p:nvSpPr>
        <p:spPr>
          <a:xfrm>
            <a:off x="386135" y="174248"/>
            <a:ext cx="10515600" cy="8677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IN" dirty="0" err="1"/>
              <a:t>Multilinguality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49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5832</TotalTime>
  <Words>849</Words>
  <Application>Microsoft Office PowerPoint</Application>
  <PresentationFormat>Widescreen</PresentationFormat>
  <Paragraphs>100</Paragraphs>
  <Slides>11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Office Theme</vt:lpstr>
      <vt:lpstr>1_Office Theme</vt:lpstr>
      <vt:lpstr>4_Office Theme</vt:lpstr>
      <vt:lpstr>5_Office Theme</vt:lpstr>
      <vt:lpstr>Deep Neural Networks and Brain Alignment: Brain Encoding and Decoding</vt:lpstr>
      <vt:lpstr>Agenda</vt:lpstr>
      <vt:lpstr>Outline</vt:lpstr>
      <vt:lpstr>Summary</vt:lpstr>
      <vt:lpstr>Summary</vt:lpstr>
      <vt:lpstr>Outline</vt:lpstr>
      <vt:lpstr>DNNs &amp; The Brain: Multi-modal, Multi-task </vt:lpstr>
      <vt:lpstr>DNNs &amp; Brain Damage </vt:lpstr>
      <vt:lpstr>PowerPoint Presentation</vt:lpstr>
      <vt:lpstr>DNNs &amp; Brain: Multi-modal, Multi-task </vt:lpstr>
      <vt:lpstr>A big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Raju Bapi</dc:creator>
  <cp:lastModifiedBy>Raju Bapi</cp:lastModifiedBy>
  <cp:revision>136</cp:revision>
  <dcterms:created xsi:type="dcterms:W3CDTF">2022-07-23T11:00:47Z</dcterms:created>
  <dcterms:modified xsi:type="dcterms:W3CDTF">2023-08-23T09:03:35Z</dcterms:modified>
</cp:coreProperties>
</file>